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</p:sldIdLst>
  <p:sldSz cx="18288000" cy="10287000"/>
  <p:notesSz cx="6858000" cy="9144000"/>
  <p:embeddedFontLst>
    <p:embeddedFont>
      <p:font typeface="Saira Condensed" charset="1" panose="00000506000000000000"/>
      <p:regular r:id="rId31"/>
    </p:embeddedFont>
    <p:embeddedFont>
      <p:font typeface="Saira Condensed Medium" charset="1" panose="00000606000000000000"/>
      <p:regular r:id="rId32"/>
    </p:embeddedFont>
    <p:embeddedFont>
      <p:font typeface="Saira Condensed Bold" charset="1" panose="00000806000000000000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jpeg>
</file>

<file path=ppt/media/image16.jpeg>
</file>

<file path=ppt/media/image17.jpeg>
</file>

<file path=ppt/media/image18.jpeg>
</file>

<file path=ppt/media/image2.sv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6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Relationship Id="rId5" Target="../media/image9.svg" Type="http://schemas.openxmlformats.org/officeDocument/2006/relationships/image"/><Relationship Id="rId6" Target="../media/image10.png" Type="http://schemas.openxmlformats.org/officeDocument/2006/relationships/image"/><Relationship Id="rId7" Target="../media/image11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2.png" Type="http://schemas.openxmlformats.org/officeDocument/2006/relationships/image"/><Relationship Id="rId4" Target="../media/image13.svg" Type="http://schemas.openxmlformats.org/officeDocument/2006/relationships/image"/><Relationship Id="rId5" Target="../media/image14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5.jpeg" Type="http://schemas.openxmlformats.org/officeDocument/2006/relationships/image"/><Relationship Id="rId4" Target="../media/image16.jpe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7.jpeg" Type="http://schemas.openxmlformats.org/officeDocument/2006/relationships/image"/><Relationship Id="rId4" Target="../media/image18.jpe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1.png" Type="http://schemas.openxmlformats.org/officeDocument/2006/relationships/image"/><Relationship Id="rId4" Target="../media/image2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B1B2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10394" y="3086538"/>
            <a:ext cx="15467211" cy="1935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209"/>
              </a:lnSpc>
            </a:pPr>
            <a:r>
              <a:rPr lang="en-US" sz="12999" spc="1078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TURTLEBOT</a:t>
            </a:r>
          </a:p>
        </p:txBody>
      </p:sp>
      <p:sp>
        <p:nvSpPr>
          <p:cNvPr name="Freeform 3" id="3"/>
          <p:cNvSpPr/>
          <p:nvPr/>
        </p:nvSpPr>
        <p:spPr>
          <a:xfrm flipH="false" flipV="false" rot="0">
            <a:off x="146169" y="6763411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true" rot="0">
            <a:off x="14996160" y="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4114800"/>
                </a:moveTo>
                <a:lnTo>
                  <a:pt x="3291840" y="4114800"/>
                </a:lnTo>
                <a:lnTo>
                  <a:pt x="3291840" y="0"/>
                </a:lnTo>
                <a:lnTo>
                  <a:pt x="0" y="0"/>
                </a:lnTo>
                <a:lnTo>
                  <a:pt x="0" y="41148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559695" y="5022015"/>
            <a:ext cx="13168610" cy="1987678"/>
            <a:chOff x="0" y="0"/>
            <a:chExt cx="17558147" cy="265023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6499721" y="278892"/>
              <a:ext cx="11058426" cy="2371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056"/>
                </a:lnSpc>
                <a:spcBef>
                  <a:spcPct val="0"/>
                </a:spcBef>
              </a:pPr>
              <a:r>
                <a:rPr lang="en-US" sz="12800">
                  <a:solidFill>
                    <a:srgbClr val="FFFFFF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 Line following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3684786" y="228600"/>
              <a:ext cx="2878435" cy="2371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056"/>
                </a:lnSpc>
                <a:spcBef>
                  <a:spcPct val="0"/>
                </a:spcBef>
              </a:pPr>
              <a:r>
                <a:rPr lang="en-US" sz="12800">
                  <a:solidFill>
                    <a:srgbClr val="FFFFFF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and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28600"/>
              <a:ext cx="3684786" cy="237134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3056"/>
                </a:lnSpc>
                <a:spcBef>
                  <a:spcPct val="0"/>
                </a:spcBef>
              </a:pPr>
              <a:r>
                <a:rPr lang="en-US" sz="12800">
                  <a:solidFill>
                    <a:srgbClr val="FFFFFF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Wall 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262127"/>
            <a:ext cx="16911866" cy="7559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687"/>
              </a:lnSpc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project is built using ROS (Robot Operating System).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Launching File Elements (from the PDF)​(launch_file_code_with_e…):</a:t>
            </a:r>
          </a:p>
          <a:p>
            <a:pPr algn="just">
              <a:lnSpc>
                <a:spcPts val="6687"/>
              </a:lnSpc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Gazebo World Setup: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custom world file (wall_line.world) is loaded into Gazebo.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Parameters like simulation time (use_sim_time) and GUI mode (gui) are set.</a:t>
            </a:r>
          </a:p>
          <a:p>
            <a:pPr algn="just">
              <a:lnSpc>
                <a:spcPts val="6687"/>
              </a:lnSpc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Robot Spawning: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TurtleBot3 model is spawned at a specific location in the Gazebo world using its URDF description file (Universal Robot Description Format).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robot’s position (x=0.0, y=0.0, z=0.0) and orientation (Y=1.557) are specified.</a:t>
            </a:r>
          </a:p>
        </p:txBody>
      </p:sp>
      <p:sp>
        <p:nvSpPr>
          <p:cNvPr name="AutoShape 4" id="4"/>
          <p:cNvSpPr/>
          <p:nvPr/>
        </p:nvSpPr>
        <p:spPr>
          <a:xfrm>
            <a:off x="1028700" y="2104965"/>
            <a:ext cx="16230600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5847896" y="612336"/>
            <a:ext cx="6592209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</a:t>
            </a:r>
            <a:r>
              <a:rPr lang="en-US" sz="8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ROS Components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88067" y="2546730"/>
            <a:ext cx="16911866" cy="67115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687"/>
              </a:lnSpc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Wall Obstacle Simulation: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world_control.py script simulates dynamic obstacles (e.g., moving walls and doors).</a:t>
            </a:r>
          </a:p>
          <a:p>
            <a:pPr algn="just">
              <a:lnSpc>
                <a:spcPts val="6687"/>
              </a:lnSpc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Wall and Line F</a:t>
            </a: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ollowing: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wall_line_following.py script contains the logic for both wall-following and line-following behaviors.</a:t>
            </a:r>
          </a:p>
          <a:p>
            <a:pPr algn="just">
              <a:lnSpc>
                <a:spcPts val="6687"/>
              </a:lnSpc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Camera Feed: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image_view node displays the robot’s camera feed in real time.</a:t>
            </a:r>
          </a:p>
        </p:txBody>
      </p:sp>
      <p:sp>
        <p:nvSpPr>
          <p:cNvPr name="AutoShape 4" id="4"/>
          <p:cNvSpPr/>
          <p:nvPr/>
        </p:nvSpPr>
        <p:spPr>
          <a:xfrm>
            <a:off x="1028700" y="2104965"/>
            <a:ext cx="16230600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5847896" y="612336"/>
            <a:ext cx="6592209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</a:t>
            </a:r>
            <a:r>
              <a:rPr lang="en-US" sz="8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ROS Components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857585" y="878582"/>
            <a:ext cx="14572830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b="true" sz="8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Algorithms and Logic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727602"/>
            <a:ext cx="16230600" cy="7423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19"/>
              </a:lnSpc>
            </a:pPr>
            <a:r>
              <a:rPr lang="en-US" sz="51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Wall Following Logic</a:t>
            </a:r>
          </a:p>
        </p:txBody>
      </p:sp>
      <p:sp>
        <p:nvSpPr>
          <p:cNvPr name="AutoShape 5" id="5"/>
          <p:cNvSpPr/>
          <p:nvPr/>
        </p:nvSpPr>
        <p:spPr>
          <a:xfrm rot="7651">
            <a:off x="3794887" y="2220179"/>
            <a:ext cx="10698225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6" id="6"/>
          <p:cNvSpPr txBox="true"/>
          <p:nvPr/>
        </p:nvSpPr>
        <p:spPr>
          <a:xfrm rot="0">
            <a:off x="856089" y="3904299"/>
            <a:ext cx="17431911" cy="62091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74"/>
              </a:lnSpc>
            </a:pPr>
            <a:r>
              <a:rPr lang="en-US" sz="42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wall following logic uses LiDAR data to measure distances in specific directions.</a:t>
            </a:r>
          </a:p>
          <a:p>
            <a:pPr algn="l">
              <a:lnSpc>
                <a:spcPts val="6174"/>
              </a:lnSpc>
            </a:pPr>
          </a:p>
          <a:p>
            <a:pPr algn="l">
              <a:lnSpc>
                <a:spcPts val="6174"/>
              </a:lnSpc>
            </a:pPr>
            <a:r>
              <a:rPr lang="en-US" b="true" sz="4200">
                <a:solidFill>
                  <a:srgbClr val="FFFFFF"/>
                </a:solidFill>
                <a:latin typeface="Saira Condensed Bold"/>
                <a:ea typeface="Saira Condensed Bold"/>
                <a:cs typeface="Saira Condensed Bold"/>
                <a:sym typeface="Saira Condensed Bold"/>
              </a:rPr>
              <a:t>What is LiDAR:</a:t>
            </a:r>
          </a:p>
          <a:p>
            <a:pPr algn="l">
              <a:lnSpc>
                <a:spcPts val="6174"/>
              </a:lnSpc>
            </a:pPr>
          </a:p>
          <a:p>
            <a:pPr algn="l">
              <a:lnSpc>
                <a:spcPts val="6174"/>
              </a:lnSpc>
            </a:pPr>
            <a:r>
              <a:rPr lang="en-US" sz="42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Lidar — Light Detection and Ranging  is a remote sensing </a:t>
            </a:r>
          </a:p>
          <a:p>
            <a:pPr algn="l">
              <a:lnSpc>
                <a:spcPts val="6174"/>
              </a:lnSpc>
            </a:pPr>
            <a:r>
              <a:rPr lang="en-US" sz="42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method used to examine the surface of the Earth.</a:t>
            </a:r>
          </a:p>
          <a:p>
            <a:pPr algn="l">
              <a:lnSpc>
                <a:spcPts val="6174"/>
              </a:lnSpc>
            </a:pPr>
          </a:p>
          <a:p>
            <a:pPr algn="l">
              <a:lnSpc>
                <a:spcPts val="6174"/>
              </a:lnSpc>
            </a:pPr>
          </a:p>
        </p:txBody>
      </p:sp>
      <p:sp>
        <p:nvSpPr>
          <p:cNvPr name="Freeform 7" id="7"/>
          <p:cNvSpPr/>
          <p:nvPr/>
        </p:nvSpPr>
        <p:spPr>
          <a:xfrm flipH="false" flipV="false" rot="0">
            <a:off x="12850839" y="5143500"/>
            <a:ext cx="4605586" cy="4246350"/>
          </a:xfrm>
          <a:custGeom>
            <a:avLst/>
            <a:gdLst/>
            <a:ahLst/>
            <a:cxnLst/>
            <a:rect r="r" b="b" t="t" l="l"/>
            <a:pathLst>
              <a:path h="4246350" w="4605586">
                <a:moveTo>
                  <a:pt x="0" y="0"/>
                </a:moveTo>
                <a:lnTo>
                  <a:pt x="4605585" y="0"/>
                </a:lnTo>
                <a:lnTo>
                  <a:pt x="4605585" y="4246350"/>
                </a:lnTo>
                <a:lnTo>
                  <a:pt x="0" y="424635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09252" y="315536"/>
            <a:ext cx="8491205" cy="9655927"/>
          </a:xfrm>
          <a:custGeom>
            <a:avLst/>
            <a:gdLst/>
            <a:ahLst/>
            <a:cxnLst/>
            <a:rect r="r" b="b" t="t" l="l"/>
            <a:pathLst>
              <a:path h="9655927" w="8491205">
                <a:moveTo>
                  <a:pt x="0" y="0"/>
                </a:moveTo>
                <a:lnTo>
                  <a:pt x="8491205" y="0"/>
                </a:lnTo>
                <a:lnTo>
                  <a:pt x="8491205" y="9655928"/>
                </a:lnTo>
                <a:lnTo>
                  <a:pt x="0" y="96559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1603" r="-5103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50513" y="951053"/>
            <a:ext cx="6539191" cy="1324186"/>
          </a:xfrm>
          <a:custGeom>
            <a:avLst/>
            <a:gdLst/>
            <a:ahLst/>
            <a:cxnLst/>
            <a:rect r="r" b="b" t="t" l="l"/>
            <a:pathLst>
              <a:path h="1324186" w="6539191">
                <a:moveTo>
                  <a:pt x="0" y="0"/>
                </a:moveTo>
                <a:lnTo>
                  <a:pt x="6539191" y="0"/>
                </a:lnTo>
                <a:lnTo>
                  <a:pt x="6539191" y="1324186"/>
                </a:lnTo>
                <a:lnTo>
                  <a:pt x="0" y="132418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467766" y="2532707"/>
            <a:ext cx="5947329" cy="1336835"/>
            <a:chOff x="0" y="0"/>
            <a:chExt cx="7929772" cy="178244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2948339" y="178360"/>
              <a:ext cx="298963" cy="298963"/>
            </a:xfrm>
            <a:custGeom>
              <a:avLst/>
              <a:gdLst/>
              <a:ahLst/>
              <a:cxnLst/>
              <a:rect r="r" b="b" t="t" l="l"/>
              <a:pathLst>
                <a:path h="298963" w="298963">
                  <a:moveTo>
                    <a:pt x="0" y="0"/>
                  </a:moveTo>
                  <a:lnTo>
                    <a:pt x="298963" y="0"/>
                  </a:lnTo>
                  <a:lnTo>
                    <a:pt x="298963" y="298963"/>
                  </a:lnTo>
                  <a:lnTo>
                    <a:pt x="0" y="29896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>
                <a:extLs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7" id="7"/>
            <p:cNvSpPr txBox="true"/>
            <p:nvPr/>
          </p:nvSpPr>
          <p:spPr>
            <a:xfrm rot="0">
              <a:off x="0" y="76200"/>
              <a:ext cx="7929772" cy="170624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9767"/>
                </a:lnSpc>
              </a:pPr>
              <a:r>
                <a:rPr lang="en-US" b="true" sz="8799">
                  <a:solidFill>
                    <a:srgbClr val="FFFFFF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360   LiDAR</a:t>
              </a:r>
            </a:p>
          </p:txBody>
        </p:sp>
      </p:grp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7651">
            <a:off x="3794887" y="2220179"/>
            <a:ext cx="10698225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4" id="4"/>
          <p:cNvSpPr txBox="true"/>
          <p:nvPr/>
        </p:nvSpPr>
        <p:spPr>
          <a:xfrm rot="0">
            <a:off x="1857585" y="878582"/>
            <a:ext cx="14572830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b="true" sz="8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LiDAR  Wall Following Angles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857585" y="4144609"/>
            <a:ext cx="15574326" cy="308495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0" indent="-453390" lvl="1">
              <a:lnSpc>
                <a:spcPts val="6174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Front (355° to</a:t>
            </a:r>
            <a:r>
              <a:rPr lang="en-US" sz="42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360°): Detects obstacles directly ahead.</a:t>
            </a:r>
          </a:p>
          <a:p>
            <a:pPr algn="l" marL="906780" indent="-453390" lvl="1">
              <a:lnSpc>
                <a:spcPts val="6174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Front-Left (0° to 70°): Measures proximity to the left wall.</a:t>
            </a:r>
          </a:p>
          <a:p>
            <a:pPr algn="l" marL="906780" indent="-453390" lvl="1">
              <a:lnSpc>
                <a:spcPts val="6174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Front-Right (270° to 340°): Measures proximity to the right wall.</a:t>
            </a:r>
          </a:p>
          <a:p>
            <a:pPr algn="l" marL="906780" indent="-453390" lvl="1">
              <a:lnSpc>
                <a:spcPts val="6174"/>
              </a:lnSpc>
              <a:buFont typeface="Arial"/>
              <a:buChar char="•"/>
            </a:pPr>
            <a:r>
              <a:rPr lang="en-US" sz="42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Side Distances: Helps detect the end of walls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2897836" y="424502"/>
            <a:ext cx="12492328" cy="9437996"/>
            <a:chOff x="0" y="0"/>
            <a:chExt cx="3290160" cy="2485727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290160" cy="2485727"/>
            </a:xfrm>
            <a:custGeom>
              <a:avLst/>
              <a:gdLst/>
              <a:ahLst/>
              <a:cxnLst/>
              <a:rect r="r" b="b" t="t" l="l"/>
              <a:pathLst>
                <a:path h="2485727" w="3290160">
                  <a:moveTo>
                    <a:pt x="0" y="0"/>
                  </a:moveTo>
                  <a:lnTo>
                    <a:pt x="3290160" y="0"/>
                  </a:lnTo>
                  <a:lnTo>
                    <a:pt x="3290160" y="2485727"/>
                  </a:lnTo>
                  <a:lnTo>
                    <a:pt x="0" y="2485727"/>
                  </a:lnTo>
                  <a:close/>
                </a:path>
              </a:pathLst>
            </a:custGeom>
            <a:solidFill>
              <a:srgbClr val="E5E6D5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3290160" cy="252382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2922413" y="886304"/>
            <a:ext cx="12443174" cy="8514393"/>
            <a:chOff x="0" y="0"/>
            <a:chExt cx="16590898" cy="1135252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710644" y="1068123"/>
              <a:ext cx="12511908" cy="6254004"/>
            </a:xfrm>
            <a:custGeom>
              <a:avLst/>
              <a:gdLst/>
              <a:ahLst/>
              <a:cxnLst/>
              <a:rect r="r" b="b" t="t" l="l"/>
              <a:pathLst>
                <a:path h="6254004" w="12511908">
                  <a:moveTo>
                    <a:pt x="0" y="0"/>
                  </a:moveTo>
                  <a:lnTo>
                    <a:pt x="12511908" y="0"/>
                  </a:lnTo>
                  <a:lnTo>
                    <a:pt x="12511908" y="6254004"/>
                  </a:lnTo>
                  <a:lnTo>
                    <a:pt x="0" y="625400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-32" b="-99627"/>
              </a:stretch>
            </a:blip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6267413" y="6164945"/>
              <a:ext cx="3475873" cy="3351294"/>
            </a:xfrm>
            <a:custGeom>
              <a:avLst/>
              <a:gdLst/>
              <a:ahLst/>
              <a:cxnLst/>
              <a:rect r="r" b="b" t="t" l="l"/>
              <a:pathLst>
                <a:path h="3351294" w="3475873">
                  <a:moveTo>
                    <a:pt x="0" y="0"/>
                  </a:moveTo>
                  <a:lnTo>
                    <a:pt x="3475873" y="0"/>
                  </a:lnTo>
                  <a:lnTo>
                    <a:pt x="3475873" y="3351295"/>
                  </a:lnTo>
                  <a:lnTo>
                    <a:pt x="0" y="335129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-88517" t="-93721" r="-91199" b="-96393"/>
              </a:stretch>
            </a:blipFill>
          </p:spPr>
        </p:sp>
        <p:sp>
          <p:nvSpPr>
            <p:cNvPr name="TextBox 9" id="9"/>
            <p:cNvSpPr txBox="true"/>
            <p:nvPr/>
          </p:nvSpPr>
          <p:spPr>
            <a:xfrm rot="0">
              <a:off x="6579678" y="38100"/>
              <a:ext cx="3069743" cy="874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00"/>
                </a:lnSpc>
                <a:spcBef>
                  <a:spcPct val="0"/>
                </a:spcBef>
              </a:pP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0° / </a:t>
              </a: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360° 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1814442" y="5402842"/>
              <a:ext cx="958583" cy="38728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00"/>
                </a:lnSpc>
              </a:pPr>
              <a:r>
                <a:rPr lang="en-US" b="true" sz="1982">
                  <a:solidFill>
                    <a:srgbClr val="FFFFFF"/>
                  </a:solidFill>
                  <a:latin typeface="Saira Condensed Bold"/>
                  <a:ea typeface="Saira Condensed Bold"/>
                  <a:cs typeface="Saira Condensed Bold"/>
                  <a:sym typeface="Saira Condensed Bold"/>
                </a:rPr>
                <a:t>RIGHT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4222923" y="3704448"/>
              <a:ext cx="1428744" cy="57881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279"/>
                </a:lnSpc>
              </a:pPr>
              <a:r>
                <a:rPr lang="en-US" b="true" sz="2954">
                  <a:solidFill>
                    <a:srgbClr val="FFFFFF"/>
                  </a:solidFill>
                  <a:latin typeface="Saira Condensed Bold"/>
                  <a:ea typeface="Saira Condensed Bold"/>
                  <a:cs typeface="Saira Condensed Bold"/>
                  <a:sym typeface="Saira Condensed Bold"/>
                </a:rPr>
                <a:t>LEFT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6579678" y="10066682"/>
              <a:ext cx="3182982" cy="1285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307"/>
                </a:lnSpc>
              </a:pPr>
              <a:r>
                <a:rPr lang="en-US" sz="6582">
                  <a:solidFill>
                    <a:srgbClr val="000000"/>
                  </a:solidFill>
                  <a:latin typeface="Saira Condensed"/>
                  <a:ea typeface="Saira Condensed"/>
                  <a:cs typeface="Saira Condensed"/>
                  <a:sym typeface="Saira Condensed"/>
                </a:rPr>
                <a:t>BACK</a:t>
              </a:r>
            </a:p>
          </p:txBody>
        </p:sp>
        <p:sp>
          <p:nvSpPr>
            <p:cNvPr name="AutoShape 13" id="13"/>
            <p:cNvSpPr/>
            <p:nvPr/>
          </p:nvSpPr>
          <p:spPr>
            <a:xfrm flipV="true">
              <a:off x="8061969" y="1427604"/>
              <a:ext cx="1937090" cy="5882882"/>
            </a:xfrm>
            <a:prstGeom prst="line">
              <a:avLst/>
            </a:prstGeom>
            <a:ln cap="flat" w="74491">
              <a:solidFill>
                <a:srgbClr val="FFDE59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4" id="14"/>
            <p:cNvSpPr txBox="true"/>
            <p:nvPr/>
          </p:nvSpPr>
          <p:spPr>
            <a:xfrm rot="0">
              <a:off x="9540221" y="553189"/>
              <a:ext cx="1710463" cy="874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00"/>
                </a:lnSpc>
                <a:spcBef>
                  <a:spcPct val="0"/>
                </a:spcBef>
              </a:pP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355°</a:t>
              </a: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 </a:t>
              </a:r>
            </a:p>
          </p:txBody>
        </p:sp>
        <p:sp>
          <p:nvSpPr>
            <p:cNvPr name="AutoShape 15" id="15"/>
            <p:cNvSpPr/>
            <p:nvPr/>
          </p:nvSpPr>
          <p:spPr>
            <a:xfrm flipH="true" flipV="true">
              <a:off x="1992866" y="5480191"/>
              <a:ext cx="6069103" cy="1812598"/>
            </a:xfrm>
            <a:prstGeom prst="line">
              <a:avLst/>
            </a:prstGeom>
            <a:ln cap="flat" w="74491">
              <a:solidFill>
                <a:srgbClr val="00BF63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6" id="16"/>
            <p:cNvSpPr txBox="true"/>
            <p:nvPr/>
          </p:nvSpPr>
          <p:spPr>
            <a:xfrm rot="0">
              <a:off x="0" y="4605776"/>
              <a:ext cx="3069743" cy="874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00"/>
                </a:lnSpc>
                <a:spcBef>
                  <a:spcPct val="0"/>
                </a:spcBef>
              </a:pP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70°</a:t>
              </a: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 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13521155" y="6839197"/>
              <a:ext cx="3069743" cy="874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00"/>
                </a:lnSpc>
                <a:spcBef>
                  <a:spcPct val="0"/>
                </a:spcBef>
              </a:pP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270°</a:t>
              </a: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 </a:t>
              </a:r>
            </a:p>
          </p:txBody>
        </p:sp>
        <p:sp>
          <p:nvSpPr>
            <p:cNvPr name="AutoShape 18" id="18"/>
            <p:cNvSpPr/>
            <p:nvPr/>
          </p:nvSpPr>
          <p:spPr>
            <a:xfrm flipV="true">
              <a:off x="8061969" y="2275454"/>
              <a:ext cx="3619104" cy="5035032"/>
            </a:xfrm>
            <a:prstGeom prst="line">
              <a:avLst/>
            </a:prstGeom>
            <a:ln cap="flat" w="74491">
              <a:solidFill>
                <a:srgbClr val="FF313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TextBox 19" id="19"/>
            <p:cNvSpPr txBox="true"/>
            <p:nvPr/>
          </p:nvSpPr>
          <p:spPr>
            <a:xfrm rot="0">
              <a:off x="11250684" y="1401039"/>
              <a:ext cx="1917166" cy="87441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000"/>
                </a:lnSpc>
                <a:spcBef>
                  <a:spcPct val="0"/>
                </a:spcBef>
              </a:pP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340°</a:t>
              </a:r>
              <a:r>
                <a:rPr lang="en-US" b="true" sz="4504">
                  <a:solidFill>
                    <a:srgbClr val="000000"/>
                  </a:solidFill>
                  <a:latin typeface="Saira Condensed Medium"/>
                  <a:ea typeface="Saira Condensed Medium"/>
                  <a:cs typeface="Saira Condensed Medium"/>
                  <a:sym typeface="Saira Condensed Medium"/>
                </a:rPr>
                <a:t> 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8334785" y="1594288"/>
              <a:ext cx="1168191" cy="4688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681"/>
                </a:lnSpc>
              </a:pPr>
              <a:r>
                <a:rPr lang="en-US" b="true" sz="2416">
                  <a:solidFill>
                    <a:srgbClr val="000000"/>
                  </a:solidFill>
                  <a:latin typeface="Saira Condensed Bold"/>
                  <a:ea typeface="Saira Condensed Bold"/>
                  <a:cs typeface="Saira Condensed Bold"/>
                  <a:sym typeface="Saira Condensed Bold"/>
                </a:rPr>
                <a:t>FRONT</a:t>
              </a:r>
            </a:p>
          </p:txBody>
        </p:sp>
        <p:sp>
          <p:nvSpPr>
            <p:cNvPr name="AutoShape 21" id="21"/>
            <p:cNvSpPr/>
            <p:nvPr/>
          </p:nvSpPr>
          <p:spPr>
            <a:xfrm flipV="true">
              <a:off x="8004028" y="1068123"/>
              <a:ext cx="0" cy="6177582"/>
            </a:xfrm>
            <a:prstGeom prst="line">
              <a:avLst/>
            </a:prstGeom>
            <a:ln cap="flat" w="74491">
              <a:solidFill>
                <a:srgbClr val="FFDE59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2" id="22"/>
            <p:cNvSpPr/>
            <p:nvPr/>
          </p:nvSpPr>
          <p:spPr>
            <a:xfrm>
              <a:off x="8061969" y="7310486"/>
              <a:ext cx="6164690" cy="0"/>
            </a:xfrm>
            <a:prstGeom prst="line">
              <a:avLst/>
            </a:prstGeom>
            <a:ln cap="flat" w="74491">
              <a:solidFill>
                <a:srgbClr val="FF3131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23" id="23"/>
            <p:cNvSpPr/>
            <p:nvPr/>
          </p:nvSpPr>
          <p:spPr>
            <a:xfrm flipV="true">
              <a:off x="7929352" y="1068123"/>
              <a:ext cx="0" cy="6177582"/>
            </a:xfrm>
            <a:prstGeom prst="line">
              <a:avLst/>
            </a:prstGeom>
            <a:ln cap="flat" w="74491">
              <a:solidFill>
                <a:srgbClr val="00BF63"/>
              </a:solidFill>
              <a:prstDash val="solid"/>
              <a:headEnd type="none" len="sm" w="sm"/>
              <a:tailEnd type="none" len="sm" w="sm"/>
            </a:ln>
          </p:spPr>
        </p:sp>
      </p:grp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183604" y="406289"/>
            <a:ext cx="15920791" cy="1097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547"/>
              </a:lnSpc>
            </a:pPr>
            <a:r>
              <a:rPr lang="en-US" b="true" sz="77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Decisions are made based on these distances:</a:t>
            </a:r>
            <a:r>
              <a:rPr lang="en-US" b="true" sz="77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 </a:t>
            </a:r>
          </a:p>
        </p:txBody>
      </p:sp>
      <p:grpSp>
        <p:nvGrpSpPr>
          <p:cNvPr name="Group 4" id="4"/>
          <p:cNvGrpSpPr/>
          <p:nvPr/>
        </p:nvGrpSpPr>
        <p:grpSpPr>
          <a:xfrm rot="-5400000">
            <a:off x="17943479" y="-1179896"/>
            <a:ext cx="2282126" cy="4641918"/>
            <a:chOff x="0" y="0"/>
            <a:chExt cx="2771140" cy="56365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771140" cy="5636589"/>
            </a:xfrm>
            <a:custGeom>
              <a:avLst/>
              <a:gdLst/>
              <a:ahLst/>
              <a:cxnLst/>
              <a:rect r="r" b="b" t="t" l="l"/>
              <a:pathLst>
                <a:path h="5636589" w="2771140">
                  <a:moveTo>
                    <a:pt x="0" y="0"/>
                  </a:moveTo>
                  <a:lnTo>
                    <a:pt x="0" y="4733618"/>
                  </a:lnTo>
                  <a:lnTo>
                    <a:pt x="1384300" y="5636589"/>
                  </a:lnTo>
                  <a:lnTo>
                    <a:pt x="2771140" y="4733618"/>
                  </a:lnTo>
                  <a:lnTo>
                    <a:pt x="2771140" y="0"/>
                  </a:lnTo>
                  <a:close/>
                </a:path>
              </a:pathLst>
            </a:custGeom>
            <a:solidFill>
              <a:srgbClr val="0B1B27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14186790" y="1078494"/>
            <a:ext cx="2282126" cy="4641918"/>
            <a:chOff x="0" y="0"/>
            <a:chExt cx="2771140" cy="56365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771140" cy="5636589"/>
            </a:xfrm>
            <a:custGeom>
              <a:avLst/>
              <a:gdLst/>
              <a:ahLst/>
              <a:cxnLst/>
              <a:rect r="r" b="b" t="t" l="l"/>
              <a:pathLst>
                <a:path h="5636589" w="2771140">
                  <a:moveTo>
                    <a:pt x="0" y="0"/>
                  </a:moveTo>
                  <a:lnTo>
                    <a:pt x="0" y="4733618"/>
                  </a:lnTo>
                  <a:lnTo>
                    <a:pt x="1384300" y="5636589"/>
                  </a:lnTo>
                  <a:lnTo>
                    <a:pt x="2771140" y="4733618"/>
                  </a:lnTo>
                  <a:lnTo>
                    <a:pt x="2771140" y="0"/>
                  </a:lnTo>
                  <a:close/>
                </a:path>
              </a:pathLst>
            </a:custGeom>
            <a:solidFill>
              <a:srgbClr val="0B1B27"/>
            </a:solidFill>
          </p:spPr>
        </p:sp>
      </p:grpSp>
      <p:grpSp>
        <p:nvGrpSpPr>
          <p:cNvPr name="Group 8" id="8"/>
          <p:cNvGrpSpPr/>
          <p:nvPr/>
        </p:nvGrpSpPr>
        <p:grpSpPr>
          <a:xfrm rot="-5400000">
            <a:off x="8746040" y="-1206543"/>
            <a:ext cx="2282126" cy="9211993"/>
            <a:chOff x="0" y="0"/>
            <a:chExt cx="2771140" cy="1118593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771140" cy="11185938"/>
            </a:xfrm>
            <a:custGeom>
              <a:avLst/>
              <a:gdLst/>
              <a:ahLst/>
              <a:cxnLst/>
              <a:rect r="r" b="b" t="t" l="l"/>
              <a:pathLst>
                <a:path h="11185938" w="2771140">
                  <a:moveTo>
                    <a:pt x="0" y="0"/>
                  </a:moveTo>
                  <a:lnTo>
                    <a:pt x="0" y="10282968"/>
                  </a:lnTo>
                  <a:lnTo>
                    <a:pt x="1384300" y="11185938"/>
                  </a:lnTo>
                  <a:lnTo>
                    <a:pt x="2771140" y="10282968"/>
                  </a:lnTo>
                  <a:lnTo>
                    <a:pt x="2771140" y="0"/>
                  </a:lnTo>
                  <a:close/>
                </a:path>
              </a:pathLst>
            </a:custGeom>
            <a:solidFill>
              <a:srgbClr val="235170"/>
            </a:solidFill>
          </p:spPr>
        </p:sp>
      </p:grpSp>
      <p:grpSp>
        <p:nvGrpSpPr>
          <p:cNvPr name="Group 10" id="10"/>
          <p:cNvGrpSpPr/>
          <p:nvPr/>
        </p:nvGrpSpPr>
        <p:grpSpPr>
          <a:xfrm rot="-5400000">
            <a:off x="2626961" y="815034"/>
            <a:ext cx="2282126" cy="5168839"/>
            <a:chOff x="0" y="0"/>
            <a:chExt cx="2771140" cy="6276417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2771140" cy="6276417"/>
            </a:xfrm>
            <a:custGeom>
              <a:avLst/>
              <a:gdLst/>
              <a:ahLst/>
              <a:cxnLst/>
              <a:rect r="r" b="b" t="t" l="l"/>
              <a:pathLst>
                <a:path h="6276417" w="2771140">
                  <a:moveTo>
                    <a:pt x="0" y="0"/>
                  </a:moveTo>
                  <a:lnTo>
                    <a:pt x="0" y="5373447"/>
                  </a:lnTo>
                  <a:lnTo>
                    <a:pt x="1384300" y="6276417"/>
                  </a:lnTo>
                  <a:lnTo>
                    <a:pt x="2771140" y="5373447"/>
                  </a:lnTo>
                  <a:lnTo>
                    <a:pt x="2771140" y="0"/>
                  </a:lnTo>
                  <a:close/>
                </a:path>
              </a:pathLst>
            </a:custGeom>
            <a:solidFill>
              <a:srgbClr val="0B1B27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028700" y="2838431"/>
            <a:ext cx="4641918" cy="1283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90"/>
              </a:lnSpc>
            </a:pPr>
            <a:r>
              <a:rPr lang="en-US" b="true" sz="95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01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358709" y="2838431"/>
            <a:ext cx="4641918" cy="1283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90"/>
              </a:lnSpc>
            </a:pPr>
            <a:r>
              <a:rPr lang="en-US" b="true" sz="95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02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006894" y="2838431"/>
            <a:ext cx="4641918" cy="12839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690"/>
              </a:lnSpc>
            </a:pPr>
            <a:r>
              <a:rPr lang="en-US" b="true" sz="95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03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31175" y="4872151"/>
            <a:ext cx="3627795" cy="1057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0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Stop if an obstacle is detected in the front.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34296" y="5008899"/>
            <a:ext cx="6830747" cy="5340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9"/>
              </a:lnSpc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Turn away from walls that are too close.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296572" y="4872151"/>
            <a:ext cx="3118931" cy="1581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9"/>
              </a:lnSpc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Move forward when the path is clear.</a:t>
            </a:r>
          </a:p>
        </p:txBody>
      </p:sp>
      <p:sp>
        <p:nvSpPr>
          <p:cNvPr name="AutoShape 18" id="18"/>
          <p:cNvSpPr/>
          <p:nvPr/>
        </p:nvSpPr>
        <p:spPr>
          <a:xfrm>
            <a:off x="3768077" y="9759689"/>
            <a:ext cx="10698199" cy="23812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19" id="19"/>
          <p:cNvSpPr txBox="true"/>
          <p:nvPr/>
        </p:nvSpPr>
        <p:spPr>
          <a:xfrm rot="0">
            <a:off x="1331175" y="6429432"/>
            <a:ext cx="3627795" cy="1057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0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Minimum distance range 0.15 meter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134296" y="5944030"/>
            <a:ext cx="7421292" cy="1057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0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Minimum distance range is 0.03 meter for left and right side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6134296" y="7430192"/>
            <a:ext cx="7640816" cy="15817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80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Angular velocity towards right side is +0.65 meter per sec &amp; -0.65 for left side</a:t>
            </a:r>
          </a:p>
          <a:p>
            <a:pPr algn="l">
              <a:lnSpc>
                <a:spcPts val="4180"/>
              </a:lnSpc>
            </a:pPr>
          </a:p>
        </p:txBody>
      </p:sp>
      <p:sp>
        <p:nvSpPr>
          <p:cNvPr name="TextBox 22" id="22"/>
          <p:cNvSpPr txBox="true"/>
          <p:nvPr/>
        </p:nvSpPr>
        <p:spPr>
          <a:xfrm rot="0">
            <a:off x="14296572" y="7168254"/>
            <a:ext cx="3118931" cy="10579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79"/>
              </a:lnSpc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Linear Velocity is 0.5 meter per sec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 rot="7651">
            <a:off x="3794887" y="9198769"/>
            <a:ext cx="10698225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4" id="4"/>
          <p:cNvSpPr txBox="true"/>
          <p:nvPr/>
        </p:nvSpPr>
        <p:spPr>
          <a:xfrm rot="0">
            <a:off x="6690717" y="1569099"/>
            <a:ext cx="4906566" cy="6998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03"/>
              </a:lnSpc>
              <a:spcBef>
                <a:spcPct val="0"/>
              </a:spcBef>
            </a:pPr>
            <a:r>
              <a:rPr lang="en-US" sz="51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Line Following Logic: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790508" y="3212284"/>
            <a:ext cx="12706983" cy="517222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905"/>
              </a:lnSpc>
            </a:pPr>
            <a:r>
              <a:rPr lang="en-US" sz="38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line following logic uses camera data processed with OpenCV: Converts the RGB image to HSV and masks a specific color (e.g., green).</a:t>
            </a:r>
          </a:p>
          <a:p>
            <a:pPr algn="just" marL="833373" indent="-416686" lvl="1">
              <a:lnSpc>
                <a:spcPts val="5905"/>
              </a:lnSpc>
              <a:buFont typeface="Arial"/>
              <a:buChar char="•"/>
            </a:pPr>
            <a:r>
              <a:rPr lang="en-US" sz="38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Detects contours in the masked image and identifies the largest one.</a:t>
            </a:r>
          </a:p>
          <a:p>
            <a:pPr algn="just" marL="833373" indent="-416686" lvl="1">
              <a:lnSpc>
                <a:spcPts val="5905"/>
              </a:lnSpc>
              <a:buFont typeface="Arial"/>
              <a:buChar char="•"/>
            </a:pPr>
            <a:r>
              <a:rPr lang="en-US" sz="38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Computes the centroid of the contour and calculates the error relative to the camera center.</a:t>
            </a:r>
          </a:p>
          <a:p>
            <a:pPr algn="just" marL="833373" indent="-416686" lvl="1">
              <a:lnSpc>
                <a:spcPts val="5905"/>
              </a:lnSpc>
              <a:buFont typeface="Arial"/>
              <a:buChar char="•"/>
            </a:pPr>
            <a:r>
              <a:rPr lang="en-US" sz="38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Uses a PID controller to adjust angular velocity based on the error</a:t>
            </a:r>
          </a:p>
          <a:p>
            <a:pPr algn="just" marL="833373" indent="-416686" lvl="1">
              <a:lnSpc>
                <a:spcPts val="5905"/>
              </a:lnSpc>
              <a:buFont typeface="Arial"/>
              <a:buChar char="•"/>
            </a:pPr>
            <a:r>
              <a:rPr lang="en-US" sz="38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Velocity limitation is 0.65 to -0.65 meter per sec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40305"/>
            <a:ext cx="10828304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b="true" sz="8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 PID Controller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995136"/>
            <a:ext cx="16230600" cy="26466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320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PID controller ensures smooth and precise line tracking. Its components are: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Proportional (P): Corrects based on the current error.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Integral (I): Compensates for accumulated past errors.</a:t>
            </a:r>
          </a:p>
          <a:p>
            <a:pPr algn="l" marL="820421" indent="-410210" lvl="1">
              <a:lnSpc>
                <a:spcPts val="5320"/>
              </a:lnSpc>
              <a:buFont typeface="Arial"/>
              <a:buChar char="•"/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Derivative (D): Predicts future errors based on the rate of chan.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5602978" y="0"/>
            <a:ext cx="2625675" cy="3282094"/>
          </a:xfrm>
          <a:custGeom>
            <a:avLst/>
            <a:gdLst/>
            <a:ahLst/>
            <a:cxnLst/>
            <a:rect r="r" b="b" t="t" l="l"/>
            <a:pathLst>
              <a:path h="3282094" w="2625675">
                <a:moveTo>
                  <a:pt x="0" y="3282094"/>
                </a:moveTo>
                <a:lnTo>
                  <a:pt x="2625675" y="3282094"/>
                </a:lnTo>
                <a:lnTo>
                  <a:pt x="2625675" y="0"/>
                </a:lnTo>
                <a:lnTo>
                  <a:pt x="0" y="0"/>
                </a:lnTo>
                <a:lnTo>
                  <a:pt x="0" y="328209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28700" y="6442932"/>
            <a:ext cx="15355594" cy="24255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536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control signal is computed as: </a:t>
            </a:r>
          </a:p>
          <a:p>
            <a:pPr algn="l">
              <a:lnSpc>
                <a:spcPts val="6536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PID = Kp * error + Ki * integral + Kd * derivative </a:t>
            </a:r>
          </a:p>
          <a:p>
            <a:pPr algn="l">
              <a:lnSpc>
                <a:spcPts val="6536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Where Kp, Ki, and Kd are the controller gains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157512" y="5143500"/>
            <a:ext cx="298271" cy="298271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5" id="5"/>
          <p:cNvSpPr txBox="true"/>
          <p:nvPr/>
        </p:nvSpPr>
        <p:spPr>
          <a:xfrm rot="0">
            <a:off x="1857585" y="1104900"/>
            <a:ext cx="14572830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b="true" sz="8000">
                <a:solidFill>
                  <a:srgbClr val="FFFFFF"/>
                </a:solidFill>
                <a:latin typeface="Saira Condensed Bold"/>
                <a:ea typeface="Saira Condensed Bold"/>
                <a:cs typeface="Saira Condensed Bold"/>
                <a:sym typeface="Saira Condensed Bold"/>
              </a:rPr>
              <a:t>Visualizations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3865469" y="5803721"/>
            <a:ext cx="2882358" cy="17382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97"/>
              </a:lnSpc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Masked image showing the detected line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583972" y="5855918"/>
            <a:ext cx="2821785" cy="16860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4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Contours drawn around the detected line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339942" y="5803721"/>
            <a:ext cx="3377460" cy="1714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560"/>
              </a:lnSpc>
            </a:pPr>
            <a:r>
              <a:rPr lang="en-US" sz="38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Centroid of the line highlighted for error calculation</a:t>
            </a:r>
          </a:p>
        </p:txBody>
      </p:sp>
      <p:sp>
        <p:nvSpPr>
          <p:cNvPr name="AutoShape 9" id="9"/>
          <p:cNvSpPr/>
          <p:nvPr/>
        </p:nvSpPr>
        <p:spPr>
          <a:xfrm rot="0">
            <a:off x="6406821" y="2603469"/>
            <a:ext cx="5474358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10" id="10"/>
          <p:cNvSpPr txBox="true"/>
          <p:nvPr/>
        </p:nvSpPr>
        <p:spPr>
          <a:xfrm rot="0">
            <a:off x="3153705" y="3631548"/>
            <a:ext cx="11980590" cy="5695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40"/>
              </a:lnSpc>
              <a:spcBef>
                <a:spcPct val="0"/>
              </a:spcBef>
            </a:pPr>
            <a:r>
              <a:rPr lang="en-US" sz="4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During execution, the node provides visual outputs for debugging: 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8845729" y="5143500"/>
            <a:ext cx="298271" cy="298271"/>
            <a:chOff x="0" y="0"/>
            <a:chExt cx="6350000" cy="6350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2730401" y="5143500"/>
            <a:ext cx="298271" cy="298271"/>
            <a:chOff x="0" y="0"/>
            <a:chExt cx="6350000" cy="6350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91748" y="778603"/>
            <a:ext cx="10828304" cy="1211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34"/>
              </a:lnSpc>
            </a:pPr>
            <a:r>
              <a:rPr lang="en-US" b="true" sz="8499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 Our Team</a:t>
            </a:r>
          </a:p>
        </p:txBody>
      </p:sp>
      <p:sp>
        <p:nvSpPr>
          <p:cNvPr name="AutoShape 4" id="4"/>
          <p:cNvSpPr/>
          <p:nvPr/>
        </p:nvSpPr>
        <p:spPr>
          <a:xfrm>
            <a:off x="5105839" y="2156049"/>
            <a:ext cx="7767848" cy="0"/>
          </a:xfrm>
          <a:prstGeom prst="line">
            <a:avLst/>
          </a:prstGeom>
          <a:ln cap="flat" w="2857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7321567" y="3018061"/>
            <a:ext cx="3397455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100"/>
              </a:lnSpc>
            </a:pPr>
            <a:r>
              <a:rPr lang="en-US" b="true" sz="5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Mariia Murina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857444" y="5219700"/>
            <a:ext cx="4573113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100"/>
              </a:lnSpc>
            </a:pPr>
            <a:r>
              <a:rPr lang="en-US" b="true" sz="5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Malik Danial Ahmed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492779" y="4074420"/>
            <a:ext cx="3226243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5100"/>
              </a:lnSpc>
            </a:pPr>
            <a:r>
              <a:rPr lang="en-US" b="true" sz="5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Qadeem Khan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321567" y="6362700"/>
            <a:ext cx="4019631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00"/>
              </a:lnSpc>
            </a:pPr>
            <a:r>
              <a:rPr lang="en-US" sz="5000" b="true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Anna Parshukova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729848" y="7505700"/>
            <a:ext cx="3203068" cy="68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100"/>
              </a:lnSpc>
            </a:pPr>
            <a:r>
              <a:rPr lang="en-US" sz="5000" b="true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Arham Sajjad</a:t>
            </a:r>
          </a:p>
        </p:txBody>
      </p:sp>
      <p:sp>
        <p:nvSpPr>
          <p:cNvPr name="Freeform 10" id="10"/>
          <p:cNvSpPr/>
          <p:nvPr/>
        </p:nvSpPr>
        <p:spPr>
          <a:xfrm flipH="false" flipV="true" rot="0">
            <a:off x="14633625" y="0"/>
            <a:ext cx="2625675" cy="3282094"/>
          </a:xfrm>
          <a:custGeom>
            <a:avLst/>
            <a:gdLst/>
            <a:ahLst/>
            <a:cxnLst/>
            <a:rect r="r" b="b" t="t" l="l"/>
            <a:pathLst>
              <a:path h="3282094" w="2625675">
                <a:moveTo>
                  <a:pt x="0" y="3282094"/>
                </a:moveTo>
                <a:lnTo>
                  <a:pt x="2625675" y="3282094"/>
                </a:lnTo>
                <a:lnTo>
                  <a:pt x="2625675" y="0"/>
                </a:lnTo>
                <a:lnTo>
                  <a:pt x="0" y="0"/>
                </a:lnTo>
                <a:lnTo>
                  <a:pt x="0" y="328209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true" flipV="true" rot="0">
            <a:off x="1104173" y="40767"/>
            <a:ext cx="2625675" cy="3282094"/>
          </a:xfrm>
          <a:custGeom>
            <a:avLst/>
            <a:gdLst/>
            <a:ahLst/>
            <a:cxnLst/>
            <a:rect r="r" b="b" t="t" l="l"/>
            <a:pathLst>
              <a:path h="3282094" w="2625675">
                <a:moveTo>
                  <a:pt x="2625675" y="3282095"/>
                </a:moveTo>
                <a:lnTo>
                  <a:pt x="0" y="3282095"/>
                </a:lnTo>
                <a:lnTo>
                  <a:pt x="0" y="0"/>
                </a:lnTo>
                <a:lnTo>
                  <a:pt x="2625675" y="0"/>
                </a:lnTo>
                <a:lnTo>
                  <a:pt x="2625675" y="328209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940305"/>
            <a:ext cx="10828304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b="true" sz="8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 Execution Steps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3110644"/>
            <a:ext cx="16230600" cy="52483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86"/>
              </a:lnSpc>
            </a:pPr>
            <a:r>
              <a:rPr lang="en-US" sz="42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1. Run the ROS node</a:t>
            </a:r>
          </a:p>
          <a:p>
            <a:pPr algn="l">
              <a:lnSpc>
                <a:spcPts val="6986"/>
              </a:lnSpc>
            </a:pPr>
            <a:r>
              <a:rPr lang="en-US" sz="42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2. Launch the robot simulation or hardware </a:t>
            </a:r>
          </a:p>
          <a:p>
            <a:pPr algn="l">
              <a:lnSpc>
                <a:spcPts val="6986"/>
              </a:lnSpc>
            </a:pPr>
            <a:r>
              <a:rPr lang="en-US" sz="42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3. Verify Camera Topics </a:t>
            </a:r>
          </a:p>
          <a:p>
            <a:pPr algn="l">
              <a:lnSpc>
                <a:spcPts val="6986"/>
              </a:lnSpc>
            </a:pPr>
            <a:r>
              <a:rPr lang="en-US" sz="42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4. Monitor Navigation</a:t>
            </a:r>
          </a:p>
          <a:p>
            <a:pPr algn="l">
              <a:lnSpc>
                <a:spcPts val="6986"/>
              </a:lnSpc>
            </a:pPr>
            <a:r>
              <a:rPr lang="en-US" sz="42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5. Adjust PID Gains</a:t>
            </a:r>
          </a:p>
          <a:p>
            <a:pPr algn="l">
              <a:lnSpc>
                <a:spcPts val="6986"/>
              </a:lnSpc>
            </a:pPr>
            <a:r>
              <a:rPr lang="en-US" sz="425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6. Iterative Improvement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5602978" y="0"/>
            <a:ext cx="2625675" cy="3282094"/>
          </a:xfrm>
          <a:custGeom>
            <a:avLst/>
            <a:gdLst/>
            <a:ahLst/>
            <a:cxnLst/>
            <a:rect r="r" b="b" t="t" l="l"/>
            <a:pathLst>
              <a:path h="3282094" w="2625675">
                <a:moveTo>
                  <a:pt x="0" y="3282094"/>
                </a:moveTo>
                <a:lnTo>
                  <a:pt x="2625675" y="3282094"/>
                </a:lnTo>
                <a:lnTo>
                  <a:pt x="2625675" y="0"/>
                </a:lnTo>
                <a:lnTo>
                  <a:pt x="0" y="0"/>
                </a:lnTo>
                <a:lnTo>
                  <a:pt x="0" y="328209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03815" y="2879357"/>
            <a:ext cx="8422875" cy="4528286"/>
          </a:xfrm>
          <a:custGeom>
            <a:avLst/>
            <a:gdLst/>
            <a:ahLst/>
            <a:cxnLst/>
            <a:rect r="r" b="b" t="t" l="l"/>
            <a:pathLst>
              <a:path h="4528286" w="8422875">
                <a:moveTo>
                  <a:pt x="0" y="0"/>
                </a:moveTo>
                <a:lnTo>
                  <a:pt x="8422875" y="0"/>
                </a:lnTo>
                <a:lnTo>
                  <a:pt x="8422875" y="4528286"/>
                </a:lnTo>
                <a:lnTo>
                  <a:pt x="0" y="452828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418882" y="2879357"/>
            <a:ext cx="8289419" cy="4528286"/>
          </a:xfrm>
          <a:custGeom>
            <a:avLst/>
            <a:gdLst/>
            <a:ahLst/>
            <a:cxnLst/>
            <a:rect r="r" b="b" t="t" l="l"/>
            <a:pathLst>
              <a:path h="4528286" w="8289419">
                <a:moveTo>
                  <a:pt x="0" y="0"/>
                </a:moveTo>
                <a:lnTo>
                  <a:pt x="8289419" y="0"/>
                </a:lnTo>
                <a:lnTo>
                  <a:pt x="8289419" y="4528286"/>
                </a:lnTo>
                <a:lnTo>
                  <a:pt x="0" y="452828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1332" t="0" r="-1332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463225" y="7679781"/>
            <a:ext cx="4025816" cy="5173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96"/>
              </a:lnSpc>
            </a:pPr>
            <a:r>
              <a:rPr lang="en-US" b="true" sz="36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Real Time Camera Feed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027783" y="7679781"/>
            <a:ext cx="3610828" cy="102222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996"/>
              </a:lnSpc>
            </a:pPr>
            <a:r>
              <a:rPr lang="en-US" sz="3600" b="true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Obstacle Detection</a:t>
            </a:r>
          </a:p>
          <a:p>
            <a:pPr algn="just">
              <a:lnSpc>
                <a:spcPts val="3996"/>
              </a:lnSpc>
            </a:pP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12375" y="2359215"/>
            <a:ext cx="8107341" cy="4426707"/>
          </a:xfrm>
          <a:custGeom>
            <a:avLst/>
            <a:gdLst/>
            <a:ahLst/>
            <a:cxnLst/>
            <a:rect r="r" b="b" t="t" l="l"/>
            <a:pathLst>
              <a:path h="4426707" w="8107341">
                <a:moveTo>
                  <a:pt x="0" y="0"/>
                </a:moveTo>
                <a:lnTo>
                  <a:pt x="8107341" y="0"/>
                </a:lnTo>
                <a:lnTo>
                  <a:pt x="8107341" y="4426707"/>
                </a:lnTo>
                <a:lnTo>
                  <a:pt x="0" y="44267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9206737" y="2359215"/>
            <a:ext cx="8568888" cy="4426707"/>
          </a:xfrm>
          <a:custGeom>
            <a:avLst/>
            <a:gdLst/>
            <a:ahLst/>
            <a:cxnLst/>
            <a:rect r="r" b="b" t="t" l="l"/>
            <a:pathLst>
              <a:path h="4426707" w="8568888">
                <a:moveTo>
                  <a:pt x="0" y="0"/>
                </a:moveTo>
                <a:lnTo>
                  <a:pt x="8568888" y="0"/>
                </a:lnTo>
                <a:lnTo>
                  <a:pt x="8568888" y="4426707"/>
                </a:lnTo>
                <a:lnTo>
                  <a:pt x="0" y="44267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2983035" y="7061664"/>
            <a:ext cx="3166021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5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Line following logic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07115" y="7061664"/>
            <a:ext cx="6968133" cy="5124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59"/>
              </a:lnSpc>
              <a:spcBef>
                <a:spcPct val="0"/>
              </a:spcBef>
            </a:pPr>
            <a:r>
              <a:rPr lang="en-US" sz="35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Line Following With Real Time Camera Feed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49450" y="893249"/>
            <a:ext cx="12389100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Advantages and Limitations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0" y="617220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3291840" y="0"/>
                </a:moveTo>
                <a:lnTo>
                  <a:pt x="0" y="0"/>
                </a:lnTo>
                <a:lnTo>
                  <a:pt x="0" y="4114800"/>
                </a:lnTo>
                <a:lnTo>
                  <a:pt x="3291840" y="4114800"/>
                </a:lnTo>
                <a:lnTo>
                  <a:pt x="329184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48535" y="617220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315652" y="2810481"/>
            <a:ext cx="11656695" cy="5814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129"/>
              </a:lnSpc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Advantages:</a:t>
            </a:r>
          </a:p>
          <a:p>
            <a:pPr algn="just" marL="820412" indent="-410206" lvl="1">
              <a:lnSpc>
                <a:spcPts val="5129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Real-time navigation using sensor data.</a:t>
            </a:r>
          </a:p>
          <a:p>
            <a:pPr algn="just" marL="820412" indent="-410206" lvl="1">
              <a:lnSpc>
                <a:spcPts val="5129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Combines wall following and line following capabilities. </a:t>
            </a:r>
          </a:p>
          <a:p>
            <a:pPr algn="just" marL="820412" indent="-410206" lvl="1">
              <a:lnSpc>
                <a:spcPts val="5129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PID controller ensures smooth and precise motion.</a:t>
            </a:r>
          </a:p>
          <a:p>
            <a:pPr algn="just">
              <a:lnSpc>
                <a:spcPts val="5129"/>
              </a:lnSpc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Limitations:</a:t>
            </a:r>
          </a:p>
          <a:p>
            <a:pPr algn="just" marL="820412" indent="-410206" lvl="1">
              <a:lnSpc>
                <a:spcPts val="5129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Limited to environments with clear walls and lines.</a:t>
            </a:r>
          </a:p>
          <a:p>
            <a:pPr algn="just" marL="820412" indent="-410206" lvl="1">
              <a:lnSpc>
                <a:spcPts val="5129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Performance depends on sensor calibration and lighting conditions.</a:t>
            </a:r>
          </a:p>
          <a:p>
            <a:pPr algn="just" marL="820412" indent="-410206" lvl="1">
              <a:lnSpc>
                <a:spcPts val="5129"/>
              </a:lnSpc>
              <a:buFont typeface="Arial"/>
              <a:buChar char="•"/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May require parameter tuning for optimal PID performance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949450" y="893249"/>
            <a:ext cx="12389100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Summary and Applications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0" y="617220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3291840" y="0"/>
                </a:moveTo>
                <a:lnTo>
                  <a:pt x="0" y="0"/>
                </a:lnTo>
                <a:lnTo>
                  <a:pt x="0" y="4114800"/>
                </a:lnTo>
                <a:lnTo>
                  <a:pt x="3291840" y="4114800"/>
                </a:lnTo>
                <a:lnTo>
                  <a:pt x="329184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948535" y="617220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3291840" y="3628979"/>
            <a:ext cx="11656695" cy="20770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499"/>
              </a:lnSpc>
            </a:pPr>
            <a:r>
              <a:rPr lang="en-US" sz="43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Summary: Turtlebot combines LIDAR and camera data for wall and line following, with PID control for smooth navigation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3291840" y="5950167"/>
            <a:ext cx="11656695" cy="12369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39"/>
              </a:lnSpc>
              <a:spcBef>
                <a:spcPct val="0"/>
              </a:spcBef>
            </a:pPr>
            <a:r>
              <a:rPr lang="en-US" sz="43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﻿﻿Applications: Autonomous navigation in constrained environments, obstacle avoidance, industrial automation.</a:t>
            </a: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729848" y="4029950"/>
            <a:ext cx="10828304" cy="17384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430"/>
              </a:lnSpc>
            </a:pPr>
            <a:r>
              <a:rPr lang="en-US" b="true" sz="12099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Thank You!</a:t>
            </a:r>
          </a:p>
        </p:txBody>
      </p:sp>
      <p:sp>
        <p:nvSpPr>
          <p:cNvPr name="Freeform 4" id="4"/>
          <p:cNvSpPr/>
          <p:nvPr/>
        </p:nvSpPr>
        <p:spPr>
          <a:xfrm flipH="true" flipV="false" rot="0">
            <a:off x="937388" y="5768446"/>
            <a:ext cx="3614843" cy="4518554"/>
          </a:xfrm>
          <a:custGeom>
            <a:avLst/>
            <a:gdLst/>
            <a:ahLst/>
            <a:cxnLst/>
            <a:rect r="r" b="b" t="t" l="l"/>
            <a:pathLst>
              <a:path h="4518554" w="3614843">
                <a:moveTo>
                  <a:pt x="3614843" y="0"/>
                </a:moveTo>
                <a:lnTo>
                  <a:pt x="0" y="0"/>
                </a:lnTo>
                <a:lnTo>
                  <a:pt x="0" y="4518554"/>
                </a:lnTo>
                <a:lnTo>
                  <a:pt x="3614843" y="4518554"/>
                </a:lnTo>
                <a:lnTo>
                  <a:pt x="361484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3967460" y="6172200"/>
            <a:ext cx="3291840" cy="4114800"/>
          </a:xfrm>
          <a:custGeom>
            <a:avLst/>
            <a:gdLst/>
            <a:ahLst/>
            <a:cxnLst/>
            <a:rect r="r" b="b" t="t" l="l"/>
            <a:pathLst>
              <a:path h="4114800" w="3291840">
                <a:moveTo>
                  <a:pt x="0" y="0"/>
                </a:moveTo>
                <a:lnTo>
                  <a:pt x="3291840" y="0"/>
                </a:lnTo>
                <a:lnTo>
                  <a:pt x="32918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77090" y="3881123"/>
            <a:ext cx="14133820" cy="3958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341"/>
              </a:lnSpc>
            </a:pPr>
            <a:r>
              <a:rPr lang="en-US" sz="4199" spc="46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This presentation details the development of a ROS (Robot Operating System) node designed for a TurtleBot robot to execute wall-following and line-following tasks. The node leverages sensor data from LiDAR and a camera for real-time navigation and incorporates a PID controller to ensure accurate adjustments during line-following.</a:t>
            </a:r>
          </a:p>
        </p:txBody>
      </p:sp>
      <p:sp>
        <p:nvSpPr>
          <p:cNvPr name="AutoShape 4" id="4"/>
          <p:cNvSpPr/>
          <p:nvPr/>
        </p:nvSpPr>
        <p:spPr>
          <a:xfrm>
            <a:off x="1028700" y="2458403"/>
            <a:ext cx="16230600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6748575" y="1104900"/>
            <a:ext cx="4790851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b="true" sz="8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 Introduction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154555"/>
            <a:ext cx="16230600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3209199" y="2673668"/>
            <a:ext cx="12690016" cy="7138134"/>
          </a:xfrm>
          <a:custGeom>
            <a:avLst/>
            <a:gdLst/>
            <a:ahLst/>
            <a:cxnLst/>
            <a:rect r="r" b="b" t="t" l="l"/>
            <a:pathLst>
              <a:path h="7138134" w="12690016">
                <a:moveTo>
                  <a:pt x="0" y="0"/>
                </a:moveTo>
                <a:lnTo>
                  <a:pt x="12690016" y="0"/>
                </a:lnTo>
                <a:lnTo>
                  <a:pt x="12690016" y="7138134"/>
                </a:lnTo>
                <a:lnTo>
                  <a:pt x="0" y="71381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748575" y="496252"/>
            <a:ext cx="4790851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General View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458403"/>
            <a:ext cx="16230600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4" id="4"/>
          <p:cNvSpPr txBox="true"/>
          <p:nvPr/>
        </p:nvSpPr>
        <p:spPr>
          <a:xfrm rot="0">
            <a:off x="8349406" y="1104900"/>
            <a:ext cx="1589188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ROS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399151" y="3805344"/>
            <a:ext cx="14133820" cy="3158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341"/>
              </a:lnSpc>
            </a:pPr>
            <a:r>
              <a:rPr lang="en-US" sz="4199" spc="46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The Robot Operating System (ROS) is a set of software libraries and tools that help you build robot applications. From drivers to state-of-the-art algorithms, and with powerful developer tools. ROS is great for robotics projects and it's all open source.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1028700" y="2458403"/>
            <a:ext cx="16230600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8787138" y="3014984"/>
            <a:ext cx="8860393" cy="5537745"/>
          </a:xfrm>
          <a:custGeom>
            <a:avLst/>
            <a:gdLst/>
            <a:ahLst/>
            <a:cxnLst/>
            <a:rect r="r" b="b" t="t" l="l"/>
            <a:pathLst>
              <a:path h="5537745" w="8860393">
                <a:moveTo>
                  <a:pt x="0" y="0"/>
                </a:moveTo>
                <a:lnTo>
                  <a:pt x="8860393" y="0"/>
                </a:lnTo>
                <a:lnTo>
                  <a:pt x="8860393" y="5537745"/>
                </a:lnTo>
                <a:lnTo>
                  <a:pt x="0" y="553774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8027345" y="1319212"/>
            <a:ext cx="2233309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sz="800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LiDAR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83571" y="3986530"/>
            <a:ext cx="7294247" cy="31588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341"/>
              </a:lnSpc>
            </a:pPr>
            <a:r>
              <a:rPr lang="en-US" sz="4199" spc="46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LiDAR or Light Detection and Ranging is an active remote sensing system that can be used to measure vegetation height across wide areas.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21588" y="1104900"/>
            <a:ext cx="6351648" cy="11391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b="true" sz="8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About Our Project</a:t>
            </a:r>
          </a:p>
        </p:txBody>
      </p:sp>
      <p:sp>
        <p:nvSpPr>
          <p:cNvPr name="AutoShape 4" id="4"/>
          <p:cNvSpPr/>
          <p:nvPr/>
        </p:nvSpPr>
        <p:spPr>
          <a:xfrm flipH="true">
            <a:off x="-83809" y="2505700"/>
            <a:ext cx="7572418" cy="47297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3678622"/>
            <a:ext cx="16230600" cy="15407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82" indent="-453391" lvl="1">
              <a:lnSpc>
                <a:spcPts val="6258"/>
              </a:lnSpc>
              <a:buFont typeface="Arial"/>
              <a:buChar char="•"/>
            </a:pPr>
            <a:r>
              <a:rPr lang="en-US" sz="4200" spc="142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Goal: Enable a Turtlebot to follow walls and </a:t>
            </a:r>
            <a:r>
              <a:rPr lang="en-US" sz="4200" spc="142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lines using LIDAR and a camera.</a:t>
            </a:r>
          </a:p>
        </p:txBody>
      </p:sp>
      <p:sp>
        <p:nvSpPr>
          <p:cNvPr name="Freeform 6" id="6"/>
          <p:cNvSpPr/>
          <p:nvPr/>
        </p:nvSpPr>
        <p:spPr>
          <a:xfrm flipH="true" flipV="false" rot="0">
            <a:off x="15663139" y="7077972"/>
            <a:ext cx="2567222" cy="3209028"/>
          </a:xfrm>
          <a:custGeom>
            <a:avLst/>
            <a:gdLst/>
            <a:ahLst/>
            <a:cxnLst/>
            <a:rect r="r" b="b" t="t" l="l"/>
            <a:pathLst>
              <a:path h="3209028" w="2567222">
                <a:moveTo>
                  <a:pt x="2567223" y="0"/>
                </a:moveTo>
                <a:lnTo>
                  <a:pt x="0" y="0"/>
                </a:lnTo>
                <a:lnTo>
                  <a:pt x="0" y="3209028"/>
                </a:lnTo>
                <a:lnTo>
                  <a:pt x="2567223" y="3209028"/>
                </a:lnTo>
                <a:lnTo>
                  <a:pt x="256722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5950974"/>
            <a:ext cx="16230600" cy="11056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06778" indent="-453389" lvl="1">
              <a:lnSpc>
                <a:spcPts val="4283"/>
              </a:lnSpc>
              <a:buFont typeface="Arial"/>
              <a:buChar char="•"/>
            </a:pPr>
            <a:r>
              <a:rPr lang="en-US" sz="4199" spc="167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Overview: Utilize sensor data and PID control to adjust the robot's movement in real-time for autonomous navigation.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077090" y="3587644"/>
            <a:ext cx="14133820" cy="50159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ROS (rospy): Core library for managing ROS nodes and communication.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sensor_msgs.msg: Imports message types for LIDAR and camera data.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﻿﻿geometry_msgs.msg: Twist messages for robot movement.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﻿﻿cv_bridge: Converts ROS image messages to OpenCV images.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﻿﻿OpenCV (cv2): Image processing library.</a:t>
            </a:r>
          </a:p>
          <a:p>
            <a:pPr algn="just" marL="820416" indent="-410208" lvl="1">
              <a:lnSpc>
                <a:spcPts val="6687"/>
              </a:lnSpc>
              <a:buFont typeface="Arial"/>
              <a:buChar char="•"/>
            </a:pPr>
            <a:r>
              <a:rPr lang="en-US" sz="3799" spc="140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﻿﻿NumPy: Efficient handling of arrays and calculations.</a:t>
            </a:r>
          </a:p>
        </p:txBody>
      </p:sp>
      <p:sp>
        <p:nvSpPr>
          <p:cNvPr name="AutoShape 4" id="4"/>
          <p:cNvSpPr/>
          <p:nvPr/>
        </p:nvSpPr>
        <p:spPr>
          <a:xfrm>
            <a:off x="1028700" y="2458403"/>
            <a:ext cx="16230600" cy="0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  <p:sp>
        <p:nvSpPr>
          <p:cNvPr name="TextBox 5" id="5"/>
          <p:cNvSpPr txBox="true"/>
          <p:nvPr/>
        </p:nvSpPr>
        <p:spPr>
          <a:xfrm rot="0">
            <a:off x="3887114" y="1104900"/>
            <a:ext cx="10513772" cy="1139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b="true" sz="8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Key Libraries and Packages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861514"/>
            <a:ext cx="10828304" cy="11391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880"/>
              </a:lnSpc>
            </a:pPr>
            <a:r>
              <a:rPr lang="en-US" b="true" sz="8000">
                <a:solidFill>
                  <a:srgbClr val="FFFFFF"/>
                </a:solidFill>
                <a:latin typeface="Saira Condensed Medium"/>
                <a:ea typeface="Saira Condensed Medium"/>
                <a:cs typeface="Saira Condensed Medium"/>
                <a:sym typeface="Saira Condensed Medium"/>
              </a:rPr>
              <a:t> Code Structure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2295979"/>
            <a:ext cx="15249183" cy="66144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369"/>
              </a:lnSpc>
            </a:pPr>
            <a:r>
              <a:rPr lang="en-US" sz="37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The code consists of the following main components:</a:t>
            </a:r>
          </a:p>
          <a:p>
            <a:pPr algn="l">
              <a:lnSpc>
                <a:spcPts val="4024"/>
              </a:lnSpc>
            </a:pPr>
          </a:p>
          <a:p>
            <a:pPr algn="l">
              <a:lnSpc>
                <a:spcPts val="4024"/>
              </a:lnSpc>
            </a:pPr>
            <a:r>
              <a:rPr lang="en-US" sz="34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1. Wall Following (LiDAR): - Processes data from the '/scan' topic to detect walls and obstacles. - Implements logic to adjust linear and angular velocities to navigate corridors safely.</a:t>
            </a:r>
          </a:p>
          <a:p>
            <a:pPr algn="l">
              <a:lnSpc>
                <a:spcPts val="4024"/>
              </a:lnSpc>
            </a:pPr>
          </a:p>
          <a:p>
            <a:pPr algn="l">
              <a:lnSpc>
                <a:spcPts val="4024"/>
              </a:lnSpc>
            </a:pPr>
            <a:r>
              <a:rPr lang="en-US" sz="34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2. Line Following (Camera): - Subscribes to the '/camera/image' topic to receive image data. - Uses OpenCV to detect a line in the image and computes its centroid.</a:t>
            </a:r>
          </a:p>
          <a:p>
            <a:pPr algn="l">
              <a:lnSpc>
                <a:spcPts val="4024"/>
              </a:lnSpc>
            </a:pPr>
          </a:p>
          <a:p>
            <a:pPr algn="l">
              <a:lnSpc>
                <a:spcPts val="4024"/>
              </a:lnSpc>
            </a:pPr>
            <a:r>
              <a:rPr lang="en-US" sz="34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 3. PID Controller: - Calculates proportional, integral, and derivative corrections to ensure smooth line tracking.</a:t>
            </a:r>
          </a:p>
          <a:p>
            <a:pPr algn="l">
              <a:lnSpc>
                <a:spcPts val="4024"/>
              </a:lnSpc>
            </a:pPr>
          </a:p>
          <a:p>
            <a:pPr algn="l">
              <a:lnSpc>
                <a:spcPts val="4024"/>
              </a:lnSpc>
            </a:pPr>
            <a:r>
              <a:rPr lang="en-US" sz="3499">
                <a:solidFill>
                  <a:srgbClr val="FFFFFF"/>
                </a:solidFill>
                <a:latin typeface="Saira Condensed"/>
                <a:ea typeface="Saira Condensed"/>
                <a:cs typeface="Saira Condensed"/>
                <a:sym typeface="Saira Condensed"/>
              </a:rPr>
              <a:t>4. ROS Integration: - Publishes movement commands to the '/cmd_vel' topic to control the robot's motion</a:t>
            </a:r>
          </a:p>
        </p:txBody>
      </p:sp>
      <p:sp>
        <p:nvSpPr>
          <p:cNvPr name="Freeform 5" id="5"/>
          <p:cNvSpPr/>
          <p:nvPr/>
        </p:nvSpPr>
        <p:spPr>
          <a:xfrm flipH="false" flipV="true" rot="0">
            <a:off x="14633625" y="0"/>
            <a:ext cx="2625675" cy="3282094"/>
          </a:xfrm>
          <a:custGeom>
            <a:avLst/>
            <a:gdLst/>
            <a:ahLst/>
            <a:cxnLst/>
            <a:rect r="r" b="b" t="t" l="l"/>
            <a:pathLst>
              <a:path h="3282094" w="2625675">
                <a:moveTo>
                  <a:pt x="0" y="3282094"/>
                </a:moveTo>
                <a:lnTo>
                  <a:pt x="2625675" y="3282094"/>
                </a:lnTo>
                <a:lnTo>
                  <a:pt x="2625675" y="0"/>
                </a:lnTo>
                <a:lnTo>
                  <a:pt x="0" y="0"/>
                </a:lnTo>
                <a:lnTo>
                  <a:pt x="0" y="3282094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AutoShape 6" id="6"/>
          <p:cNvSpPr/>
          <p:nvPr/>
        </p:nvSpPr>
        <p:spPr>
          <a:xfrm>
            <a:off x="1028776" y="9210675"/>
            <a:ext cx="16230524" cy="47625"/>
          </a:xfrm>
          <a:prstGeom prst="line">
            <a:avLst/>
          </a:prstGeom>
          <a:ln cap="flat" w="47625">
            <a:solidFill>
              <a:srgbClr val="FFFFFF"/>
            </a:solidFill>
            <a:prstDash val="solid"/>
            <a:headEnd type="oval" len="lg" w="lg"/>
            <a:tailEnd type="oval" len="lg" w="lg"/>
          </a:ln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DAGV08iljE4</dc:identifier>
  <dcterms:modified xsi:type="dcterms:W3CDTF">2011-08-01T06:04:30Z</dcterms:modified>
  <cp:revision>1</cp:revision>
  <dc:title>tuertlebot</dc:title>
</cp:coreProperties>
</file>

<file path=docProps/thumbnail.jpeg>
</file>